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handoutMasterIdLst>
    <p:handoutMasterId r:id="rId26"/>
  </p:handoutMasterIdLst>
  <p:sldIdLst>
    <p:sldId id="26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74" r:id="rId11"/>
    <p:sldId id="272" r:id="rId12"/>
    <p:sldId id="269" r:id="rId13"/>
    <p:sldId id="273" r:id="rId14"/>
    <p:sldId id="271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</p:sldIdLst>
  <p:sldSz cx="6858000" cy="9144000" type="letter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2784" autoAdjust="0"/>
  </p:normalViewPr>
  <p:slideViewPr>
    <p:cSldViewPr snapToGrid="0">
      <p:cViewPr>
        <p:scale>
          <a:sx n="100" d="100"/>
          <a:sy n="100" d="100"/>
        </p:scale>
        <p:origin x="-1752" y="68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78C9B-EE8D-2B4D-A77B-569F831F5C51}" type="datetime1">
              <a:rPr lang="en-US" smtClean="0"/>
              <a:t>7/29/18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E3197F-FB56-914A-908C-355C03D80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488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6C16B-85F7-E84E-9108-0A15068A9ADB}" type="datetime1">
              <a:rPr lang="en-US" smtClean="0"/>
              <a:t>7/29/18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28863" y="1162050"/>
            <a:ext cx="23526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08C9E-4017-46D2-8A2B-0865FBBE3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441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17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81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66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4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08C9E-4017-46D2-8A2B-0865FBBE3F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8E96-98BB-9943-841D-368EFD770BE8}" type="datetime1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61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21C8A-FBE9-B642-AB0E-609C78E2B398}" type="datetime1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86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332-334F-D944-8A2C-79A862197D17}" type="datetime1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58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EF418-6C4D-5A43-8BF6-6EE959A1F8DA}" type="datetime1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82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11786-74F5-4449-BCE0-B18043F5CEA4}" type="datetime1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71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A3E42-113D-F346-A97D-226416FA321E}" type="datetime1">
              <a:rPr lang="en-US" smtClean="0"/>
              <a:t>7/29/18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0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27C9D-382E-CA45-9B8B-1653B77EC8A2}" type="datetime1">
              <a:rPr lang="en-US" smtClean="0"/>
              <a:t>7/29/18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98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0C41-3966-704F-A1B4-8CBA7D139FBA}" type="datetime1">
              <a:rPr lang="en-US" smtClean="0"/>
              <a:t>7/29/18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04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7FB67-49CD-1846-832D-4FEBEA4B8B87}" type="datetime1">
              <a:rPr lang="en-US" smtClean="0"/>
              <a:t>7/29/18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04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60E83-5332-344D-9CB3-01BFCE4CEB68}" type="datetime1">
              <a:rPr lang="en-US" smtClean="0"/>
              <a:t>7/29/18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67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4B996-683C-A443-9841-681B514D8027}" type="datetime1">
              <a:rPr lang="en-US" smtClean="0"/>
              <a:t>7/29/18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3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9D53E-172F-2242-A7B0-21CB4AB21BBA}" type="datetime1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146E1-98DE-446D-9DCD-1F0C83124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15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99" y="-445928"/>
            <a:ext cx="5372101" cy="71628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5989002"/>
            <a:ext cx="685800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MICROSCOPE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plastic ruler</a:t>
            </a:r>
          </a:p>
          <a:p>
            <a:pPr marL="342900" indent="-342900">
              <a:buAutoNum type="arabicPeriod"/>
            </a:pPr>
            <a:r>
              <a:rPr lang="en-US" dirty="0" smtClean="0"/>
              <a:t>1 book of optical lens paper </a:t>
            </a:r>
          </a:p>
          <a:p>
            <a:pPr marL="342900" indent="-342900">
              <a:buAutoNum type="arabicPeriod"/>
            </a:pPr>
            <a:r>
              <a:rPr lang="en-US" dirty="0" smtClean="0"/>
              <a:t>1 AC power cord</a:t>
            </a:r>
          </a:p>
          <a:p>
            <a:pPr marL="342900" indent="-342900">
              <a:buAutoNum type="arabicPeriod"/>
            </a:pPr>
            <a:r>
              <a:rPr lang="en-US" dirty="0" smtClean="0"/>
              <a:t>1 slide box</a:t>
            </a:r>
          </a:p>
          <a:p>
            <a:pPr marL="342900" indent="-342900">
              <a:buAutoNum type="arabicPeriod"/>
            </a:pPr>
            <a:r>
              <a:rPr lang="en-US" dirty="0" smtClean="0"/>
              <a:t>4 blank plastic microscope slides</a:t>
            </a:r>
          </a:p>
          <a:p>
            <a:pPr marL="342900" indent="-342900">
              <a:buAutoNum type="arabicPeriod"/>
            </a:pPr>
            <a:r>
              <a:rPr lang="en-US" dirty="0" smtClean="0"/>
              <a:t>4 plastic slide cover slips</a:t>
            </a:r>
          </a:p>
          <a:p>
            <a:pPr marL="342900" indent="-342900">
              <a:buAutoNum type="arabicPeriod"/>
            </a:pPr>
            <a:r>
              <a:rPr lang="en-US" dirty="0" smtClean="0"/>
              <a:t>1 prepared slide (colored threads)</a:t>
            </a:r>
          </a:p>
          <a:p>
            <a:pPr marL="342900" indent="-342900">
              <a:buAutoNum type="arabicPeriod"/>
            </a:pPr>
            <a:r>
              <a:rPr lang="en-US" dirty="0" smtClean="0"/>
              <a:t>1 prepared slide (letter ‘e’)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25243" y="675909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885266" y="4907831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360311" y="42377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534832" y="65737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278965" y="1070178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434188" y="3160264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309531" y="2797797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387142" y="3562618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-1" y="-13523"/>
            <a:ext cx="685800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  <a:endParaRPr lang="en-US" sz="32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1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97623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-1" y="5318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1460003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633888" y="1460002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IMG_059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354262" y="-512766"/>
            <a:ext cx="11036302" cy="827722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065411" y="40345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769532" y="176227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-12700" y="0"/>
            <a:ext cx="1384300" cy="729430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473700" y="279400"/>
            <a:ext cx="1384300" cy="729430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-2" y="5702282"/>
            <a:ext cx="6858002" cy="35086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Protein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sz="1600" dirty="0" smtClean="0"/>
          </a:p>
          <a:p>
            <a:pPr marL="342900" indent="-342900">
              <a:buAutoNum type="arabicPeriod"/>
            </a:pPr>
            <a:r>
              <a:rPr lang="en-US" dirty="0" smtClean="0"/>
              <a:t>Assembled Protein/DNA model</a:t>
            </a:r>
          </a:p>
          <a:p>
            <a:pPr marL="342900" indent="-342900">
              <a:buAutoNum type="arabicPeriod"/>
            </a:pPr>
            <a:r>
              <a:rPr lang="en-US" dirty="0" smtClean="0"/>
              <a:t>Disassembled Protein/DNA model (114 pieces total)</a:t>
            </a:r>
          </a:p>
          <a:p>
            <a:r>
              <a:rPr lang="en-US" dirty="0" smtClean="0"/>
              <a:t>Each kit has two model sets in zip-lock bags.  Students must turn in kits assembled with all 114 pieces.</a:t>
            </a:r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10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-1" y="-13523"/>
            <a:ext cx="685800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98017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460003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33888" y="1460002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IMG_057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41917" y="-709086"/>
            <a:ext cx="8754533" cy="6565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" y="5943583"/>
            <a:ext cx="6858001" cy="26161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MITOSIS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2 zip-lock bags					4.  8 magnets</a:t>
            </a:r>
          </a:p>
          <a:p>
            <a:pPr marL="342900" indent="-342900">
              <a:buAutoNum type="arabicPeriod"/>
            </a:pPr>
            <a:r>
              <a:rPr lang="en-US" dirty="0" smtClean="0"/>
              <a:t>4 </a:t>
            </a:r>
            <a:r>
              <a:rPr lang="en-US" dirty="0" err="1" smtClean="0"/>
              <a:t>microcentrifuge</a:t>
            </a:r>
            <a:r>
              <a:rPr lang="en-US" dirty="0" smtClean="0"/>
              <a:t> tubes			5.  24 red pop beads</a:t>
            </a:r>
          </a:p>
          <a:p>
            <a:pPr marL="342900" indent="-342900">
              <a:buAutoNum type="arabicPeriod"/>
            </a:pPr>
            <a:r>
              <a:rPr lang="en-US" dirty="0" smtClean="0"/>
              <a:t>1 foam block					6.  24 yellow pop beads</a:t>
            </a:r>
          </a:p>
          <a:p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3" name="Picture 2" descr="IMG_0585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690158" y="-652992"/>
            <a:ext cx="10219267" cy="76644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2700" y="0"/>
            <a:ext cx="1384300" cy="729430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473700" y="279400"/>
            <a:ext cx="1384300" cy="729430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-1" y="6095983"/>
            <a:ext cx="685800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BLOOD TYPE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zip-lock bag with 500 flat wooden tooth picks				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6 zip lock bags each with 4 plastic blood trays	</a:t>
            </a: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				</a:t>
            </a:r>
          </a:p>
          <a:p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268611" y="33741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712632" y="177497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11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-1" y="-13523"/>
            <a:ext cx="685800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897124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460003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33888" y="1460002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IMG_057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41917" y="-709086"/>
            <a:ext cx="8754533" cy="6565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" y="5943583"/>
            <a:ext cx="6858001" cy="34470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MITOSIS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r>
              <a:rPr lang="en-US" dirty="0" smtClean="0"/>
              <a:t>1.  2 zip-lock bags					5.  24 red pop beads</a:t>
            </a:r>
          </a:p>
          <a:p>
            <a:r>
              <a:rPr lang="en-US" dirty="0" smtClean="0"/>
              <a:t>2.  4 </a:t>
            </a:r>
            <a:r>
              <a:rPr lang="en-US" dirty="0" err="1" smtClean="0"/>
              <a:t>microcentrifuge</a:t>
            </a:r>
            <a:r>
              <a:rPr lang="en-US" dirty="0" smtClean="0"/>
              <a:t> tubes			6.  24 yellow pop beads</a:t>
            </a:r>
          </a:p>
          <a:p>
            <a:r>
              <a:rPr lang="en-US" dirty="0" smtClean="0"/>
              <a:t>3.  1 foam block					7.  1 wooden stint</a:t>
            </a:r>
          </a:p>
          <a:p>
            <a:r>
              <a:rPr lang="en-US" dirty="0" smtClean="0"/>
              <a:t>4.  8 magnets					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59160" y="445167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757588" y="205446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061665" y="163043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3754" y="6978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471759" y="4046326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354488" y="309329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287688" y="263609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1" y="-13523"/>
            <a:ext cx="685800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9844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G_058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27126" y="-581027"/>
            <a:ext cx="9880604" cy="741045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-1" y="5318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1460003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633888" y="1460002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-12700" y="0"/>
            <a:ext cx="1384300" cy="729430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473700" y="279400"/>
            <a:ext cx="1384300" cy="729430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857043" y="3990609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488266" y="2901231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817511" y="28788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887132" y="361647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135965" y="3495878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3783188" y="4049264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814231" y="1984997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-2" y="5702283"/>
            <a:ext cx="6858001" cy="36625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EVOLUTION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sz="1600" dirty="0" smtClean="0"/>
          </a:p>
          <a:p>
            <a:pPr marL="342900" indent="-342900">
              <a:buAutoNum type="arabicPeriod"/>
            </a:pPr>
            <a:r>
              <a:rPr lang="en-US" sz="1600" dirty="0" smtClean="0"/>
              <a:t>1 stop watch					5.  1 plastic spoon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4 large weigh boats				6.  1 wooden tongue depressor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1 pair of wooden chop sticks			7.  1 plastic Tupperware w/ lid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1 plastic fork					(all items in large zip-lock bag)</a:t>
            </a:r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Large tub is filled with </a:t>
            </a:r>
            <a:r>
              <a:rPr lang="en-US" sz="1600" dirty="0" smtClean="0"/>
              <a:t>vermiculite</a:t>
            </a:r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endParaRPr lang="en-US" dirty="0" smtClean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13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-1" y="-13523"/>
            <a:ext cx="685800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40028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57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1959" y="-297392"/>
            <a:ext cx="8593667" cy="64452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2" y="5651483"/>
            <a:ext cx="6858001" cy="24006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INSTRUCTOR CHEMICAL/REAGENT DROPPER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sz="1600" dirty="0" smtClean="0"/>
          </a:p>
          <a:p>
            <a:pPr marL="342900" indent="-342900">
              <a:buFontTx/>
              <a:buAutoNum type="arabicPeriod"/>
            </a:pPr>
            <a:r>
              <a:rPr lang="en-US" sz="1600" dirty="0" smtClean="0"/>
              <a:t>2 iodine (yellow cap)				7</a:t>
            </a:r>
            <a:r>
              <a:rPr lang="en-US" sz="1600" dirty="0"/>
              <a:t>. </a:t>
            </a:r>
            <a:r>
              <a:rPr lang="en-US" sz="1600" dirty="0" smtClean="0"/>
              <a:t> 2 </a:t>
            </a:r>
            <a:r>
              <a:rPr lang="en-US" sz="1600" dirty="0"/>
              <a:t>methylene blue </a:t>
            </a:r>
            <a:r>
              <a:rPr lang="en-US" sz="1600" dirty="0" smtClean="0"/>
              <a:t>(</a:t>
            </a:r>
            <a:r>
              <a:rPr lang="en-US" sz="1600" dirty="0"/>
              <a:t>blue caps</a:t>
            </a:r>
            <a:r>
              <a:rPr lang="en-US" sz="1600" dirty="0" smtClean="0"/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600" dirty="0" smtClean="0"/>
              <a:t>2 Biuret’s reagent (black cap</a:t>
            </a:r>
            <a:r>
              <a:rPr lang="en-US" sz="1600" dirty="0"/>
              <a:t>)		</a:t>
            </a:r>
            <a:r>
              <a:rPr lang="en-US" sz="1600" dirty="0" smtClean="0"/>
              <a:t>8</a:t>
            </a:r>
            <a:r>
              <a:rPr lang="en-US" sz="1600" dirty="0"/>
              <a:t>. 2 10% bleach </a:t>
            </a:r>
            <a:r>
              <a:rPr lang="en-US" sz="1600" dirty="0" smtClean="0"/>
              <a:t>(</a:t>
            </a:r>
            <a:r>
              <a:rPr lang="en-US" sz="1600" dirty="0"/>
              <a:t>green caps)</a:t>
            </a:r>
          </a:p>
          <a:p>
            <a:pPr marL="342900" indent="-342900">
              <a:buFontTx/>
              <a:buAutoNum type="arabicPeriod"/>
            </a:pPr>
            <a:r>
              <a:rPr lang="en-US" sz="1600" dirty="0" smtClean="0"/>
              <a:t>2 potassium permanganate (black caps</a:t>
            </a:r>
            <a:r>
              <a:rPr lang="en-US" sz="1600" dirty="0"/>
              <a:t>) </a:t>
            </a:r>
            <a:r>
              <a:rPr lang="en-US" sz="1600" dirty="0" smtClean="0"/>
              <a:t>9</a:t>
            </a:r>
            <a:r>
              <a:rPr lang="en-US" sz="1600" dirty="0"/>
              <a:t>. 2 5% </a:t>
            </a:r>
            <a:r>
              <a:rPr lang="en-US" sz="1600" dirty="0" err="1"/>
              <a:t>NaCl</a:t>
            </a:r>
            <a:r>
              <a:rPr lang="en-US" sz="1600" dirty="0"/>
              <a:t> </a:t>
            </a:r>
            <a:r>
              <a:rPr lang="en-US" sz="1600" dirty="0" smtClean="0"/>
              <a:t>(</a:t>
            </a:r>
            <a:r>
              <a:rPr lang="en-US" sz="1600" dirty="0"/>
              <a:t>salt water; green caps</a:t>
            </a:r>
            <a:r>
              <a:rPr lang="en-US" sz="1600" dirty="0" smtClean="0"/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600" dirty="0" smtClean="0"/>
              <a:t>2 phenol red (red cap)				10</a:t>
            </a:r>
            <a:r>
              <a:rPr lang="en-US" sz="1600" dirty="0"/>
              <a:t>. 2 lens </a:t>
            </a:r>
            <a:r>
              <a:rPr lang="en-US" sz="1600" dirty="0" smtClean="0"/>
              <a:t>cleaner </a:t>
            </a:r>
            <a:r>
              <a:rPr lang="en-US" sz="1600" dirty="0"/>
              <a:t>(white caps</a:t>
            </a:r>
            <a:r>
              <a:rPr lang="en-US" sz="1600" dirty="0" smtClean="0"/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600" dirty="0" smtClean="0"/>
              <a:t>2 carmine red (red cap</a:t>
            </a:r>
            <a:r>
              <a:rPr lang="en-US" sz="1600" dirty="0"/>
              <a:t>)				11. 1 methyl </a:t>
            </a:r>
            <a:r>
              <a:rPr lang="en-US" sz="1600" dirty="0" smtClean="0"/>
              <a:t>cellulose </a:t>
            </a:r>
            <a:r>
              <a:rPr lang="en-US" sz="1600" dirty="0"/>
              <a:t>(blue cap</a:t>
            </a:r>
            <a:r>
              <a:rPr lang="en-US" sz="1600" dirty="0" smtClean="0"/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600" dirty="0" smtClean="0"/>
              <a:t>2 distilled water (white cap)			12</a:t>
            </a:r>
            <a:r>
              <a:rPr lang="en-US" sz="1600" dirty="0"/>
              <a:t>. 1 blue food </a:t>
            </a:r>
            <a:r>
              <a:rPr lang="en-US" sz="1600" dirty="0" smtClean="0"/>
              <a:t>color (</a:t>
            </a:r>
            <a:r>
              <a:rPr lang="en-US" sz="1600" dirty="0"/>
              <a:t>blue cap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-1" y="11877"/>
            <a:ext cx="6858001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</a:p>
          <a:p>
            <a:pPr algn="ctr"/>
            <a:endParaRPr lang="en-US" sz="32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2240843" y="4028709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494366" y="3879131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858911" y="30439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502832" y="307037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510365" y="4419600"/>
            <a:ext cx="2328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3414888" y="4963664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401231" y="5223497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472742" y="3372118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3472742" y="4489718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3587042" y="3918218"/>
            <a:ext cx="5531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10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5238042" y="2864118"/>
            <a:ext cx="5531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3472742" y="2724418"/>
            <a:ext cx="5531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11</a:t>
            </a:r>
            <a:endParaRPr lang="en-US" b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14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30830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59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7900" y="492125"/>
            <a:ext cx="9423400" cy="70675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1460003"/>
            <a:ext cx="1163782" cy="5078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48188" y="1460002"/>
            <a:ext cx="1163782" cy="4801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2" y="5943583"/>
            <a:ext cx="6858001" cy="28931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Dry Beans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zip-lock bag with dry white beans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/>
              <a:t>1 zip-lock bag with dry </a:t>
            </a:r>
            <a:r>
              <a:rPr lang="en-US" dirty="0" smtClean="0"/>
              <a:t>black </a:t>
            </a:r>
            <a:r>
              <a:rPr lang="en-US" dirty="0"/>
              <a:t>beans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1 zip-lock bag with dry </a:t>
            </a:r>
            <a:r>
              <a:rPr lang="en-US" dirty="0" smtClean="0"/>
              <a:t>red </a:t>
            </a:r>
            <a:r>
              <a:rPr lang="en-US" dirty="0"/>
              <a:t>beans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1 zip-lock bag with dry </a:t>
            </a:r>
            <a:r>
              <a:rPr lang="en-US" dirty="0" smtClean="0"/>
              <a:t>pinto </a:t>
            </a:r>
            <a:r>
              <a:rPr lang="en-US" dirty="0"/>
              <a:t>beans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-1" y="11877"/>
            <a:ext cx="6858001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</a:p>
          <a:p>
            <a:pPr algn="ctr"/>
            <a:endParaRPr lang="en-US" sz="3200" b="1" dirty="0"/>
          </a:p>
          <a:p>
            <a:pPr algn="ctr"/>
            <a:endParaRPr 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598760" y="422307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309788" y="398486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940765" y="424663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853754" y="21456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15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03571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60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15900" y="1181100"/>
            <a:ext cx="6858000" cy="5143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1460003"/>
            <a:ext cx="1163782" cy="5078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748188" y="1460002"/>
            <a:ext cx="1163782" cy="4801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-2" y="5943583"/>
            <a:ext cx="6858001" cy="26161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Water and Saline 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</a:t>
            </a:r>
            <a:r>
              <a:rPr lang="en-US" dirty="0" smtClean="0"/>
              <a:t>gallon of distilled water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/>
              <a:t>1 </a:t>
            </a:r>
            <a:r>
              <a:rPr lang="en-US" dirty="0" smtClean="0"/>
              <a:t>gallon of spring water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 smtClean="0"/>
              <a:t>2 emergency eye wash bottles</a:t>
            </a: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-1" y="11877"/>
            <a:ext cx="6858001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</a:p>
          <a:p>
            <a:pPr algn="ctr"/>
            <a:endParaRPr lang="en-US" sz="3200" b="1" dirty="0"/>
          </a:p>
          <a:p>
            <a:pPr algn="ctr"/>
            <a:endParaRPr lang="en-US" sz="3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665388" y="411186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4785565" y="279883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853754" y="21456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16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51497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59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43000" y="374650"/>
            <a:ext cx="91440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1460003"/>
            <a:ext cx="1163782" cy="5078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48188" y="1460002"/>
            <a:ext cx="1163782" cy="4801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2" y="5943583"/>
            <a:ext cx="6858001" cy="34470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Plant Medium Bin 1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</a:t>
            </a:r>
            <a:r>
              <a:rPr lang="en-US" dirty="0" smtClean="0"/>
              <a:t>¼ cup measuring scoop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/>
              <a:t>1 </a:t>
            </a:r>
            <a:r>
              <a:rPr lang="en-US" dirty="0" smtClean="0"/>
              <a:t>bag of vermiculite medium</a:t>
            </a: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-1" y="11877"/>
            <a:ext cx="6858001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</a:p>
          <a:p>
            <a:pPr algn="ctr"/>
            <a:endParaRPr lang="en-US" sz="3200" b="1" dirty="0"/>
          </a:p>
          <a:p>
            <a:pPr algn="ctr"/>
            <a:endParaRPr lang="en-US" sz="3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785565" y="279883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748854" y="25647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17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3666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59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54112" y="661987"/>
            <a:ext cx="9156700" cy="68675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1460003"/>
            <a:ext cx="1163782" cy="5078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48188" y="1460002"/>
            <a:ext cx="1163782" cy="4801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-2" y="5943583"/>
            <a:ext cx="6858001" cy="34470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Plant Medium Bin 2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</a:t>
            </a:r>
            <a:r>
              <a:rPr lang="en-US" dirty="0" smtClean="0"/>
              <a:t> ½ cup measuring scoop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/>
              <a:t>1 </a:t>
            </a:r>
            <a:r>
              <a:rPr lang="en-US" dirty="0" smtClean="0"/>
              <a:t>bag of potting soil medium</a:t>
            </a: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-1" y="11877"/>
            <a:ext cx="6858001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</a:p>
          <a:p>
            <a:pPr algn="ctr"/>
            <a:endParaRPr lang="en-US" sz="3200" b="1" dirty="0"/>
          </a:p>
          <a:p>
            <a:pPr algn="ctr"/>
            <a:endParaRPr lang="en-US" sz="3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785565" y="279883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748854" y="25647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18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23394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0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637242" y="183090"/>
            <a:ext cx="9999133" cy="74993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1460003"/>
            <a:ext cx="1163782" cy="5078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48188" y="1460002"/>
            <a:ext cx="1163782" cy="4801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2" y="5943583"/>
            <a:ext cx="6858001" cy="32316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(Material) Safety Data Sheets 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f</a:t>
            </a:r>
            <a:r>
              <a:rPr lang="en-US" sz="2000" b="1" dirty="0" smtClean="0"/>
              <a:t>or all chemicals </a:t>
            </a:r>
            <a:r>
              <a:rPr lang="en-US" sz="2000" b="1" dirty="0" smtClean="0"/>
              <a:t>used in Biology Lab</a:t>
            </a:r>
            <a:endParaRPr lang="en-US" dirty="0" smtClean="0"/>
          </a:p>
          <a:p>
            <a:pPr algn="ctr"/>
            <a:endParaRPr lang="en-US" dirty="0" smtClean="0"/>
          </a:p>
          <a:p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-1" y="11877"/>
            <a:ext cx="6858001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</a:p>
          <a:p>
            <a:pPr algn="ctr"/>
            <a:endParaRPr lang="en-US" sz="3200" b="1" dirty="0"/>
          </a:p>
          <a:p>
            <a:pPr algn="ctr"/>
            <a:endParaRPr lang="en-US" sz="3200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19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91649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53456" y="-448657"/>
            <a:ext cx="8379495" cy="62846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0" y="5981684"/>
            <a:ext cx="685800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CHEMISTRY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wooden tongue depressor</a:t>
            </a:r>
          </a:p>
          <a:p>
            <a:pPr marL="342900" indent="-342900">
              <a:buAutoNum type="arabicPeriod"/>
            </a:pPr>
            <a:r>
              <a:rPr lang="en-US" dirty="0" smtClean="0"/>
              <a:t>1 plastic graduated cylinder (10 ml)</a:t>
            </a:r>
          </a:p>
          <a:p>
            <a:pPr marL="342900" indent="-342900">
              <a:buAutoNum type="arabicPeriod"/>
            </a:pPr>
            <a:r>
              <a:rPr lang="en-US" dirty="0" smtClean="0"/>
              <a:t>2 plastic test tubes</a:t>
            </a:r>
          </a:p>
          <a:p>
            <a:pPr marL="342900" indent="-342900">
              <a:buAutoNum type="arabicPeriod"/>
            </a:pPr>
            <a:r>
              <a:rPr lang="en-US" dirty="0" smtClean="0"/>
              <a:t>2 plastic tri-pour beakers (250 ml) </a:t>
            </a:r>
          </a:p>
          <a:p>
            <a:pPr marL="342900" indent="-342900">
              <a:buAutoNum type="arabicPeriod"/>
            </a:pPr>
            <a:r>
              <a:rPr lang="en-US" dirty="0" smtClean="0"/>
              <a:t>1 plastic Erlenmeyer flask (100 ml)</a:t>
            </a:r>
          </a:p>
          <a:p>
            <a:pPr marL="342900" indent="-342900">
              <a:buAutoNum type="arabicPeriod"/>
            </a:pPr>
            <a:r>
              <a:rPr lang="en-US" dirty="0" smtClean="0"/>
              <a:t>1 medium plastic weigh boat</a:t>
            </a:r>
          </a:p>
          <a:p>
            <a:pPr marL="342900" indent="-342900">
              <a:buAutoNum type="arabicPeriod"/>
            </a:pPr>
            <a:r>
              <a:rPr lang="en-US" dirty="0" smtClean="0"/>
              <a:t>1 plastic spot plate</a:t>
            </a:r>
            <a:endParaRPr lang="en-US" b="1" dirty="0"/>
          </a:p>
          <a:p>
            <a:pPr algn="ctr"/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436960" y="186087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351188" y="96226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820365" y="85573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387154" y="8629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729059" y="3449426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500288" y="409659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719636" y="514261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2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-1" y="-13523"/>
            <a:ext cx="685800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45991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57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52525" y="1076325"/>
            <a:ext cx="9220200" cy="69151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1460003"/>
            <a:ext cx="1163782" cy="5078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48188" y="1460002"/>
            <a:ext cx="1163782" cy="4801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2" y="5943583"/>
            <a:ext cx="6858001" cy="34470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Electric Tea Kettle</a:t>
            </a:r>
            <a:endParaRPr lang="en-US" dirty="0" smtClean="0"/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-1" y="11877"/>
            <a:ext cx="6858001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</a:p>
          <a:p>
            <a:pPr algn="ctr"/>
            <a:endParaRPr lang="en-US" sz="3200" b="1" dirty="0"/>
          </a:p>
          <a:p>
            <a:pPr algn="ctr"/>
            <a:endParaRPr lang="en-US" sz="3200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20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91400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1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220788" y="976311"/>
            <a:ext cx="8521700" cy="63912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1460003"/>
            <a:ext cx="1163782" cy="5355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48188" y="1460002"/>
            <a:ext cx="1163782" cy="5355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2" y="6553183"/>
            <a:ext cx="6858001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Mitosis Model Set</a:t>
            </a:r>
            <a:endParaRPr lang="en-US" dirty="0" smtClean="0"/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 model holder tray</a:t>
            </a:r>
          </a:p>
          <a:p>
            <a:pPr marL="342900" indent="-342900">
              <a:buAutoNum type="arabicPeriod"/>
            </a:pPr>
            <a:r>
              <a:rPr lang="en-US" dirty="0" smtClean="0"/>
              <a:t>9 cell models</a:t>
            </a:r>
            <a:endParaRPr lang="en-US" dirty="0" smtClean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-1" y="11877"/>
            <a:ext cx="6858001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</a:p>
          <a:p>
            <a:pPr algn="ctr"/>
            <a:endParaRPr lang="en-US" sz="3200" b="1" dirty="0"/>
          </a:p>
          <a:p>
            <a:pPr algn="ctr"/>
            <a:endParaRPr lang="en-US" sz="3200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21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21048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60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958449" y="-94723"/>
            <a:ext cx="9469969" cy="71024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1460003"/>
            <a:ext cx="1163782" cy="5078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748188" y="1460002"/>
            <a:ext cx="1163782" cy="4801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-2" y="5943583"/>
            <a:ext cx="6858001" cy="28931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Instructo</a:t>
            </a:r>
            <a:r>
              <a:rPr lang="en-US" sz="2000" b="1" dirty="0" smtClean="0"/>
              <a:t>r Supply Bin #1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</a:t>
            </a:r>
            <a:r>
              <a:rPr lang="en-US" dirty="0" err="1" smtClean="0"/>
              <a:t>Ohaus</a:t>
            </a:r>
            <a:r>
              <a:rPr lang="en-US" dirty="0" smtClean="0"/>
              <a:t> Scout electronic scale</a:t>
            </a:r>
          </a:p>
          <a:p>
            <a:pPr marL="342900" indent="-342900">
              <a:buFontTx/>
              <a:buAutoNum type="arabicPeriod"/>
            </a:pPr>
            <a:r>
              <a:rPr lang="en-US" dirty="0" smtClean="0"/>
              <a:t>1 power cord for electronic scale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 smtClean="0"/>
              <a:t>2 AC power strips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6</a:t>
            </a:r>
            <a:r>
              <a:rPr lang="en-US" dirty="0" smtClean="0"/>
              <a:t> AC extension cords (25’)</a:t>
            </a: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-1" y="11877"/>
            <a:ext cx="6858001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</a:p>
          <a:p>
            <a:pPr algn="ctr"/>
            <a:endParaRPr lang="en-US" sz="3200" b="1" dirty="0"/>
          </a:p>
          <a:p>
            <a:pPr algn="ctr"/>
            <a:endParaRPr lang="en-US" sz="3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598760" y="422307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652688" y="267676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2537665" y="222733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685354" y="35172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22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76116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0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091268" y="55027"/>
            <a:ext cx="9618135" cy="72136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368300" y="990103"/>
            <a:ext cx="1163782" cy="5355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78388" y="1040902"/>
            <a:ext cx="1163782" cy="5078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-2" y="6057883"/>
            <a:ext cx="6858001" cy="37240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Instructo</a:t>
            </a:r>
            <a:r>
              <a:rPr lang="en-US" sz="2000" b="1" dirty="0" smtClean="0"/>
              <a:t>r Supply Bin #2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50 disposable plastic cups			8.  6 tongue depressors</a:t>
            </a:r>
          </a:p>
          <a:p>
            <a:pPr marL="342900" indent="-342900">
              <a:buFontTx/>
              <a:buAutoNum type="arabicPeriod"/>
            </a:pPr>
            <a:r>
              <a:rPr lang="en-US" dirty="0" smtClean="0"/>
              <a:t>18 plastic pipettes in zip-lock bag	9.  1 roll of dialysis tubing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 smtClean="0"/>
              <a:t>1 box of cotton swabs			10.  paper wrapped straws (75)</a:t>
            </a:r>
          </a:p>
          <a:p>
            <a:pPr marL="342900" indent="-342900">
              <a:buFontTx/>
              <a:buAutoNum type="arabicPeriod"/>
            </a:pPr>
            <a:r>
              <a:rPr lang="en-US" dirty="0" smtClean="0"/>
              <a:t>2 boxes of lab tissues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 smtClean="0"/>
              <a:t>1 box of small trash bags</a:t>
            </a:r>
          </a:p>
          <a:p>
            <a:pPr marL="342900" indent="-342900">
              <a:buFontTx/>
              <a:buAutoNum type="arabicPeriod"/>
            </a:pPr>
            <a:r>
              <a:rPr lang="en-US" dirty="0" smtClean="0"/>
              <a:t>1 box of sterile applicators (100)</a:t>
            </a:r>
          </a:p>
          <a:p>
            <a:pPr marL="342900" indent="-342900">
              <a:buFontTx/>
              <a:buAutoNum type="arabicPeriod"/>
            </a:pPr>
            <a:r>
              <a:rPr lang="en-US" dirty="0" smtClean="0"/>
              <a:t>50 popsicle sticks</a:t>
            </a: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-1" y="11877"/>
            <a:ext cx="6858001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</a:p>
          <a:p>
            <a:pPr algn="ctr"/>
            <a:endParaRPr lang="en-US" sz="3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525360" y="296577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113188" y="172426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591765" y="133833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278954" y="14217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998560" y="323247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</a:t>
            </a:r>
            <a:endParaRPr 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099988" y="435316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7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861765" y="399263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859854" y="49904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2980754" y="4291942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1329754" y="5638142"/>
            <a:ext cx="6387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6907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3800" y="0"/>
            <a:ext cx="8890000" cy="66675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2" y="5956283"/>
            <a:ext cx="6858001" cy="23391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MACROMOLECULE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test tube rack</a:t>
            </a:r>
          </a:p>
          <a:p>
            <a:pPr marL="342900" indent="-342900">
              <a:buAutoNum type="arabicPeriod"/>
            </a:pPr>
            <a:r>
              <a:rPr lang="en-US" dirty="0" smtClean="0"/>
              <a:t>15 plastic test tubes</a:t>
            </a:r>
            <a:endParaRPr lang="en-US" b="1" dirty="0" smtClean="0"/>
          </a:p>
          <a:p>
            <a:pPr algn="ctr"/>
            <a:endParaRPr lang="en-US" b="1" dirty="0"/>
          </a:p>
          <a:p>
            <a:pPr algn="ctr"/>
            <a:endParaRPr lang="en-US" b="1" dirty="0" smtClean="0"/>
          </a:p>
          <a:p>
            <a:pPr algn="ctr"/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745155" y="161928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925500" y="198169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-558800" y="393203"/>
            <a:ext cx="1163782" cy="56323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273800" y="558302"/>
            <a:ext cx="795482" cy="56323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3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-1" y="-13523"/>
            <a:ext cx="685800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51377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166800" y="198169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460003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33888" y="1460002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94732" y="-554148"/>
            <a:ext cx="8479236" cy="635942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2" y="5968983"/>
            <a:ext cx="6858001" cy="26161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CELL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plastic graduated cylinder (25 ml)</a:t>
            </a:r>
          </a:p>
          <a:p>
            <a:pPr marL="342900" indent="-342900">
              <a:buAutoNum type="arabicPeriod"/>
            </a:pPr>
            <a:r>
              <a:rPr lang="en-US" dirty="0" smtClean="0"/>
              <a:t>1 plastic beaker (300 ml)</a:t>
            </a:r>
          </a:p>
          <a:p>
            <a:pPr marL="342900" indent="-342900">
              <a:buAutoNum type="arabicPeriod"/>
            </a:pPr>
            <a:r>
              <a:rPr lang="en-US" dirty="0" smtClean="0"/>
              <a:t>1 small zip-lock bag</a:t>
            </a:r>
          </a:p>
          <a:p>
            <a:pPr marL="342900" indent="-342900">
              <a:buAutoNum type="arabicPeriod"/>
            </a:pPr>
            <a:r>
              <a:rPr lang="en-US" dirty="0" smtClean="0"/>
              <a:t>1 flat wooden tooth pick</a:t>
            </a:r>
          </a:p>
          <a:p>
            <a:pPr marL="342900" indent="-342900">
              <a:buAutoNum type="arabicPeriod"/>
            </a:pPr>
            <a:r>
              <a:rPr lang="en-US" dirty="0" smtClean="0"/>
              <a:t>1 small plastic tube of carmine red powder</a:t>
            </a:r>
          </a:p>
          <a:p>
            <a:pPr marL="342900" indent="-342900">
              <a:buAutoNum type="arabicPeriod"/>
            </a:pPr>
            <a:r>
              <a:rPr lang="en-US" dirty="0" smtClean="0"/>
              <a:t>2 foam stoppers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75445" y="373685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951586" y="3036438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143743" y="1385927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433574" y="797829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568307" y="3816186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062744" y="4506059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2600"/>
            <a:ext cx="546100" cy="563231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4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-1" y="-13523"/>
            <a:ext cx="685800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51508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58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8600" y="-393701"/>
            <a:ext cx="10198100" cy="764857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217600" y="381049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-393700" y="558303"/>
            <a:ext cx="1163782" cy="56323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694218" y="520203"/>
            <a:ext cx="1163782" cy="56323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-2" y="5219683"/>
            <a:ext cx="6858001" cy="2862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CELL RESPIRATION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sz="1600" dirty="0" smtClean="0"/>
          </a:p>
          <a:p>
            <a:pPr marL="342900" indent="-342900">
              <a:buAutoNum type="arabicPeriod"/>
            </a:pPr>
            <a:r>
              <a:rPr lang="en-US" dirty="0" smtClean="0"/>
              <a:t>2 plastic tri-pour beakers (250 ml)</a:t>
            </a:r>
          </a:p>
          <a:p>
            <a:pPr marL="342900" indent="-342900">
              <a:buAutoNum type="arabicPeriod"/>
            </a:pPr>
            <a:r>
              <a:rPr lang="en-US" dirty="0" smtClean="0"/>
              <a:t>2 plastic Erlenmeyer flasks (500 ml)</a:t>
            </a:r>
          </a:p>
          <a:p>
            <a:pPr marL="342900" indent="-342900">
              <a:buAutoNum type="arabicPeriod"/>
            </a:pPr>
            <a:r>
              <a:rPr lang="en-US" dirty="0" smtClean="0"/>
              <a:t>2 rubber stoppers #10</a:t>
            </a:r>
          </a:p>
          <a:p>
            <a:pPr marL="342900" indent="-342900">
              <a:buAutoNum type="arabicPeriod"/>
            </a:pPr>
            <a:r>
              <a:rPr lang="en-US" dirty="0" smtClean="0"/>
              <a:t>1 gas funnel apparatus (5 pieces total; rubber stopper, plastic funnel, surgical tube, 2 plastic inserts)</a:t>
            </a:r>
          </a:p>
          <a:p>
            <a:pPr marL="342900" indent="-342900">
              <a:buAutoNum type="arabicPeriod"/>
            </a:pPr>
            <a:r>
              <a:rPr lang="en-US" dirty="0" smtClean="0"/>
              <a:t>1 plastic test tube</a:t>
            </a:r>
          </a:p>
          <a:p>
            <a:pPr marL="342900" indent="-342900">
              <a:buAutoNum type="arabicPeriod"/>
            </a:pPr>
            <a:r>
              <a:rPr lang="en-US" dirty="0" smtClean="0"/>
              <a:t>1 plastic beaker (50 ml)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620706" y="212576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4040065" y="442431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2207357" y="954180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1447021" y="250712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4672583" y="1711239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5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-1" y="-13523"/>
            <a:ext cx="685800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48006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166800" y="198169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460003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33888" y="1460002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91567" y="-285438"/>
            <a:ext cx="8049333" cy="6037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2" y="5968983"/>
            <a:ext cx="6858001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ENZYME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4 plastic tri-pour beakers (50 ml)</a:t>
            </a:r>
          </a:p>
          <a:p>
            <a:pPr marL="342900" indent="-342900">
              <a:buAutoNum type="arabicPeriod"/>
            </a:pPr>
            <a:r>
              <a:rPr lang="en-US" dirty="0" smtClean="0"/>
              <a:t>1 tri-pour beaker (100 ml)</a:t>
            </a:r>
          </a:p>
          <a:p>
            <a:pPr marL="342900" indent="-342900">
              <a:buAutoNum type="arabicPeriod"/>
            </a:pPr>
            <a:r>
              <a:rPr lang="en-US" dirty="0" smtClean="0"/>
              <a:t>1 tube pH test paper (</a:t>
            </a:r>
            <a:r>
              <a:rPr lang="en-US" dirty="0" err="1" smtClean="0"/>
              <a:t>Hydrion</a:t>
            </a:r>
            <a:r>
              <a:rPr lang="en-US" dirty="0" smtClean="0"/>
              <a:t>)</a:t>
            </a:r>
            <a:endParaRPr lang="en-US" b="1" dirty="0"/>
          </a:p>
          <a:p>
            <a:pPr algn="ctr"/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171488" y="3478541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788757" y="1805080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705077" y="902613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6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-1" y="-13523"/>
            <a:ext cx="685800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60533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460003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33888" y="1460002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99015" y="-191021"/>
            <a:ext cx="8144932" cy="610869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2" y="5981683"/>
            <a:ext cx="6858001" cy="1785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PLANT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1 Fast Plant instruction book</a:t>
            </a:r>
          </a:p>
          <a:p>
            <a:pPr marL="342900" indent="-342900">
              <a:buAutoNum type="arabicPeriod"/>
            </a:pPr>
            <a:r>
              <a:rPr lang="en-US" dirty="0" smtClean="0"/>
              <a:t>4 felt wicks</a:t>
            </a:r>
          </a:p>
          <a:p>
            <a:pPr marL="342900" indent="-342900">
              <a:buAutoNum type="arabicPeriod"/>
            </a:pPr>
            <a:r>
              <a:rPr lang="en-US" dirty="0" smtClean="0"/>
              <a:t>4 soda bottles cut in half (20 </a:t>
            </a:r>
            <a:r>
              <a:rPr lang="en-US" dirty="0" err="1" smtClean="0"/>
              <a:t>oz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488987" y="5016357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547154" y="3362178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4077876" y="1661050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983787" y="3543157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7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-1" y="-13523"/>
            <a:ext cx="685800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85276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460003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33888" y="1460002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21700" y="-472971"/>
            <a:ext cx="8702399" cy="652679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-2" y="5943583"/>
            <a:ext cx="6858001" cy="2862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DNA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sz="1600" dirty="0" smtClean="0"/>
          </a:p>
          <a:p>
            <a:pPr marL="342900" indent="-342900">
              <a:buAutoNum type="arabicPeriod"/>
            </a:pPr>
            <a:r>
              <a:rPr lang="en-US" dirty="0" smtClean="0"/>
              <a:t>1plastic tri-pour beaker (250 ml)</a:t>
            </a:r>
          </a:p>
          <a:p>
            <a:pPr marL="342900" indent="-342900">
              <a:buAutoNum type="arabicPeriod"/>
            </a:pPr>
            <a:r>
              <a:rPr lang="en-US" dirty="0" smtClean="0"/>
              <a:t>1 wooden stint</a:t>
            </a:r>
          </a:p>
          <a:p>
            <a:pPr marL="342900" indent="-342900">
              <a:buAutoNum type="arabicPeriod"/>
            </a:pPr>
            <a:r>
              <a:rPr lang="en-US" dirty="0" smtClean="0"/>
              <a:t>1 medium plastic weigh boat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486398" y="4179718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303022" y="270446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196886" y="1417366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8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-1" y="-13523"/>
            <a:ext cx="685800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170484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-1" y="1090671"/>
            <a:ext cx="6858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460003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33888" y="1460002"/>
            <a:ext cx="1163782" cy="4267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IMG_056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29218" y="-493185"/>
            <a:ext cx="8754534" cy="65659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2" y="5943583"/>
            <a:ext cx="6858001" cy="26161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GENETICS LAB KIT</a:t>
            </a:r>
            <a:endParaRPr lang="en-US" sz="2000" b="1" dirty="0"/>
          </a:p>
          <a:p>
            <a:pPr algn="ctr"/>
            <a:r>
              <a:rPr lang="en-US" dirty="0" smtClean="0"/>
              <a:t>INVENTORY</a:t>
            </a:r>
          </a:p>
          <a:p>
            <a:pPr algn="ctr"/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2 ears of dried corn</a:t>
            </a:r>
          </a:p>
          <a:p>
            <a:pPr marL="342900" indent="-342900">
              <a:buAutoNum type="arabicPeriod"/>
            </a:pPr>
            <a:r>
              <a:rPr lang="en-US" dirty="0" smtClean="0"/>
              <a:t>4 pennies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11022" y="4736465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841286" y="1049066"/>
            <a:ext cx="2822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37" y="8519635"/>
            <a:ext cx="1056844" cy="58848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86500" y="8682335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9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-1" y="-13523"/>
            <a:ext cx="6858001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College of the Redwoods –</a:t>
            </a:r>
            <a:r>
              <a:rPr lang="en-US" sz="3200" b="1" dirty="0"/>
              <a:t> </a:t>
            </a:r>
            <a:r>
              <a:rPr lang="en-US" sz="3200" b="1" dirty="0" smtClean="0"/>
              <a:t>Biology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970250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3585</TotalTime>
  <Words>823</Words>
  <Application>Microsoft Macintosh PowerPoint</Application>
  <PresentationFormat>Letter Paper (8.5x11 in)</PresentationFormat>
  <Paragraphs>893</Paragraphs>
  <Slides>23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College of the Redwoods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College of the Redwoods</dc:creator>
  <cp:lastModifiedBy>Christopher Callahan</cp:lastModifiedBy>
  <cp:revision>36</cp:revision>
  <cp:lastPrinted>2018-07-19T23:17:24Z</cp:lastPrinted>
  <dcterms:created xsi:type="dcterms:W3CDTF">2018-07-19T22:05:28Z</dcterms:created>
  <dcterms:modified xsi:type="dcterms:W3CDTF">2018-07-29T20:45:30Z</dcterms:modified>
</cp:coreProperties>
</file>